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7"/>
  </p:notesMasterIdLst>
  <p:sldIdLst>
    <p:sldId id="256" r:id="rId2"/>
    <p:sldId id="457" r:id="rId3"/>
    <p:sldId id="362" r:id="rId4"/>
    <p:sldId id="364" r:id="rId5"/>
    <p:sldId id="365" r:id="rId6"/>
    <p:sldId id="363" r:id="rId7"/>
    <p:sldId id="367" r:id="rId8"/>
    <p:sldId id="504" r:id="rId9"/>
    <p:sldId id="505" r:id="rId10"/>
    <p:sldId id="506" r:id="rId11"/>
    <p:sldId id="507" r:id="rId12"/>
    <p:sldId id="459" r:id="rId13"/>
    <p:sldId id="366" r:id="rId14"/>
    <p:sldId id="460" r:id="rId15"/>
    <p:sldId id="461" r:id="rId16"/>
    <p:sldId id="462" r:id="rId17"/>
    <p:sldId id="463" r:id="rId18"/>
    <p:sldId id="499" r:id="rId19"/>
    <p:sldId id="500" r:id="rId20"/>
    <p:sldId id="501" r:id="rId21"/>
    <p:sldId id="502" r:id="rId22"/>
    <p:sldId id="503" r:id="rId23"/>
    <p:sldId id="464" r:id="rId24"/>
    <p:sldId id="465" r:id="rId25"/>
    <p:sldId id="498" r:id="rId26"/>
    <p:sldId id="458" r:id="rId27"/>
    <p:sldId id="368" r:id="rId28"/>
    <p:sldId id="369" r:id="rId29"/>
    <p:sldId id="370" r:id="rId30"/>
    <p:sldId id="374" r:id="rId31"/>
    <p:sldId id="543" r:id="rId32"/>
    <p:sldId id="371" r:id="rId33"/>
    <p:sldId id="373" r:id="rId34"/>
    <p:sldId id="376" r:id="rId35"/>
    <p:sldId id="377" r:id="rId36"/>
    <p:sldId id="378" r:id="rId37"/>
    <p:sldId id="372" r:id="rId38"/>
    <p:sldId id="375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2" r:id="rId92"/>
    <p:sldId id="431" r:id="rId93"/>
    <p:sldId id="433" r:id="rId94"/>
    <p:sldId id="435" r:id="rId95"/>
    <p:sldId id="436" r:id="rId96"/>
    <p:sldId id="437" r:id="rId97"/>
    <p:sldId id="439" r:id="rId98"/>
    <p:sldId id="438" r:id="rId99"/>
    <p:sldId id="440" r:id="rId100"/>
    <p:sldId id="441" r:id="rId101"/>
    <p:sldId id="442" r:id="rId102"/>
    <p:sldId id="443" r:id="rId103"/>
    <p:sldId id="444" r:id="rId104"/>
    <p:sldId id="445" r:id="rId105"/>
    <p:sldId id="446" r:id="rId106"/>
    <p:sldId id="447" r:id="rId107"/>
    <p:sldId id="448" r:id="rId108"/>
    <p:sldId id="449" r:id="rId109"/>
    <p:sldId id="450" r:id="rId110"/>
    <p:sldId id="451" r:id="rId111"/>
    <p:sldId id="452" r:id="rId112"/>
    <p:sldId id="453" r:id="rId113"/>
    <p:sldId id="454" r:id="rId114"/>
    <p:sldId id="455" r:id="rId115"/>
    <p:sldId id="456" r:id="rId1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3128" autoAdjust="0"/>
  </p:normalViewPr>
  <p:slideViewPr>
    <p:cSldViewPr snapToGrid="0" snapToObjects="1">
      <p:cViewPr varScale="1">
        <p:scale>
          <a:sx n="101" d="100"/>
          <a:sy n="101" d="100"/>
        </p:scale>
        <p:origin x="15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подкреплением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15.02.2022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15.02.2022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Методы машинного обучения и понижения размерности в задачах проектирования сложных технических систем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4036950"/>
            <a:ext cx="6858000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F83FF-12E5-2F4E-817C-852B5F3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больших данных в авиации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B79356-7035-B540-94BF-650024C8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15623" cy="4351338"/>
          </a:xfrm>
        </p:spPr>
        <p:txBody>
          <a:bodyPr/>
          <a:lstStyle/>
          <a:p>
            <a:r>
              <a:rPr lang="ru-RU" dirty="0"/>
              <a:t>Предсказание предпосылок к авиационным происшествиям</a:t>
            </a:r>
          </a:p>
          <a:p>
            <a:r>
              <a:rPr lang="ru-RU" dirty="0"/>
              <a:t>Диагностика турбулентности</a:t>
            </a:r>
          </a:p>
          <a:p>
            <a:r>
              <a:rPr lang="ru-RU" dirty="0"/>
              <a:t>Обнаружение аномалий при посадке летательных аппаратов</a:t>
            </a:r>
          </a:p>
          <a:p>
            <a:r>
              <a:rPr lang="ru-RU" dirty="0"/>
              <a:t>Обнаружение боевых беспилотных летательных аппаратов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D7702-BB4F-B646-B7AF-29486E66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60" y="1261962"/>
            <a:ext cx="2478590" cy="22185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FD4FB-A600-2747-B61F-7B518F6C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73" y="4120461"/>
            <a:ext cx="3088613" cy="23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68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/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1009" t="-5869" r="-1585" b="-2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05" y="1482754"/>
            <a:ext cx="7995172" cy="44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5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/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2A322-5B2B-7D45-BB01-8AE00B56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237"/>
            <a:ext cx="7886700" cy="583564"/>
          </a:xfrm>
        </p:spPr>
        <p:txBody>
          <a:bodyPr/>
          <a:lstStyle/>
          <a:p>
            <a:r>
              <a:rPr lang="ru-RU" dirty="0"/>
              <a:t>Обучение по прецедентам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7DD6A-E2AF-8243-9DE2-18B68A8E1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5494"/>
            <a:ext cx="7886700" cy="5741035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Задано множество объектов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существует целевая функция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называются прецедентами. Совокупность пар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sample).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обучения по прецедентам заключается в том, чтобы по выборке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восстановить зависимость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function)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4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C6BA2-CC06-074F-9757-4C3EF698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799BB-AD06-FD4B-A1F4-225D9FCD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Вход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	4, 8, 9, 26</a:t>
            </a:r>
          </a:p>
          <a:p>
            <a:pPr marL="0" indent="0">
              <a:buNone/>
            </a:pPr>
            <a:r>
              <a:rPr lang="ru-RU" dirty="0"/>
              <a:t>Выход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	39.2, 46.4, 48.2, 78.8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= 256</a:t>
            </a:r>
          </a:p>
          <a:p>
            <a:pPr marL="0" indent="0">
              <a:buNone/>
            </a:pPr>
            <a:r>
              <a:rPr lang="ru-RU" dirty="0"/>
              <a:t>Чему равен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83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50992-AD88-BD4A-9172-CC3C635C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5538"/>
            <a:ext cx="7886700" cy="572134"/>
          </a:xfrm>
        </p:spPr>
        <p:txBody>
          <a:bodyPr>
            <a:normAutofit/>
          </a:bodyPr>
          <a:lstStyle/>
          <a:p>
            <a:r>
              <a:rPr lang="ru-RU" sz="4000" dirty="0"/>
              <a:t>Подготовка к решению в </a:t>
            </a:r>
            <a:r>
              <a:rPr lang="en" sz="4000" dirty="0" err="1"/>
              <a:t>scikit</a:t>
            </a:r>
            <a:r>
              <a:rPr lang="en" sz="4000" dirty="0"/>
              <a:t>-learn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B0695-7E86-0A42-B3C2-1318A54F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00824"/>
            <a:ext cx="8001000" cy="51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4F76A-1615-DA4A-90E7-37D5D9D0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294"/>
          </a:xfrm>
        </p:spPr>
        <p:txBody>
          <a:bodyPr/>
          <a:lstStyle/>
          <a:p>
            <a:r>
              <a:rPr lang="ru-RU" dirty="0"/>
              <a:t>Решение в </a:t>
            </a:r>
            <a:r>
              <a:rPr lang="en" dirty="0" err="1"/>
              <a:t>scikit</a:t>
            </a:r>
            <a:r>
              <a:rPr lang="en" dirty="0"/>
              <a:t>-learn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B774-8F43-CA43-A543-07F9B40F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9" y="1499191"/>
            <a:ext cx="8572902" cy="426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C3952-879A-4541-BBDD-5040A4A4231E}"/>
                  </a:ext>
                </a:extLst>
              </p:cNvPr>
              <p:cNvSpPr txBox="1"/>
              <p:nvPr/>
            </p:nvSpPr>
            <p:spPr>
              <a:xfrm>
                <a:off x="3623310" y="6046991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C3952-879A-4541-BBDD-5040A4A4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310" y="6046991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2586" r="-2586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C32795-E517-454F-8C7A-95F14057824A}"/>
              </a:ext>
            </a:extLst>
          </p:cNvPr>
          <p:cNvSpPr txBox="1"/>
          <p:nvPr/>
        </p:nvSpPr>
        <p:spPr>
          <a:xfrm>
            <a:off x="1211580" y="5966460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98413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99599-FCA5-AC46-A52C-A455E694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B3D0F-DD04-B547-9CDA-751CF07D1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3331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Дана обучающая выборка: </a:t>
                </a: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/>
                  <a:t>– вектор размерности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b="0" dirty="0"/>
              </a:p>
              <a:p>
                <a:pPr marL="0" indent="0">
                  <a:buNone/>
                </a:pPr>
                <a:r>
                  <a:rPr lang="ru-RU" b="0" dirty="0"/>
                  <a:t>Для поиска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b="0" dirty="0"/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B3D0F-DD04-B547-9CDA-751CF07D1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3331"/>
                <a:ext cx="7886700" cy="4351338"/>
              </a:xfrm>
              <a:blipFill>
                <a:blip r:embed="rId2"/>
                <a:stretch>
                  <a:fillRect l="-1608" t="-2624" b="-53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8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EEE34-C996-5047-8C2B-C625FBDE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1227CC1-2797-E44C-8BC2-D0C8BE16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80" y="1690689"/>
            <a:ext cx="5125139" cy="3480202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46601C-2743-7647-BF34-E8996CBC10AE}"/>
              </a:ext>
            </a:extLst>
          </p:cNvPr>
          <p:cNvSpPr/>
          <p:nvPr/>
        </p:nvSpPr>
        <p:spPr>
          <a:xfrm>
            <a:off x="742950" y="5532575"/>
            <a:ext cx="803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Перед машинным обучением нужно разделить выборку на обучающую и проверочную. И после обучения проверить на проверочной выборке.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6" y="18256"/>
            <a:ext cx="8736227" cy="1325563"/>
          </a:xfrm>
        </p:spPr>
        <p:txBody>
          <a:bodyPr/>
          <a:lstStyle/>
          <a:p>
            <a:r>
              <a:rPr lang="ru-RU" dirty="0"/>
              <a:t>Теорема Байеса для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DA3A01-AB9E-9E46-B3F5-C372918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" y="5381412"/>
            <a:ext cx="7886700" cy="666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 позволяет работать с малыми выборками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F637A-2E7B-9843-A49D-8227072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49" y="1167130"/>
            <a:ext cx="4787900" cy="88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D980E8-F848-2845-AD37-30B2AE26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20" y="2151027"/>
            <a:ext cx="47371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390E4-9479-FB4B-AECE-B8EA4AE35A31}"/>
              </a:ext>
            </a:extLst>
          </p:cNvPr>
          <p:cNvSpPr txBox="1"/>
          <p:nvPr/>
        </p:nvSpPr>
        <p:spPr>
          <a:xfrm>
            <a:off x="502920" y="2214011"/>
            <a:ext cx="27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Наивное предположение: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3F7B94-515E-974A-838D-15DEF6B3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49" y="2672943"/>
            <a:ext cx="4483100" cy="952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C0EA4E-73A9-A244-A2A5-E4EEBAF8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49" y="4025100"/>
            <a:ext cx="3581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F632B-4A6C-704B-86F3-2B5286E1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Дерево решений и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F41D81-F27E-C146-BFA9-E1166B1D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FADA1-5835-DE48-BEDF-9E6510AE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3" y="2192701"/>
            <a:ext cx="7102153" cy="33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B4B3-CFBC-9E47-ABD6-F8E0C6C1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908"/>
            <a:ext cx="7886700" cy="468251"/>
          </a:xfrm>
        </p:spPr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ID3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F8377C-1406-4549-BBAD-39D7F36DE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26030"/>
                <a:ext cx="78867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Вход: Выборка обучающих примеров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Посчитать энтропию: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, то конец алгоритма</a:t>
                </a:r>
                <a:endParaRPr lang="en-US" sz="20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ru-RU" sz="2000" dirty="0"/>
                  <a:t>Для всех возможных признаков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/>
                  <a:t> </a:t>
                </a:r>
                <a:r>
                  <a:rPr lang="ru-RU" sz="2000" dirty="0"/>
                  <a:t>посчитать информационный выигрыш от ветвления по нему: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подмножества созданные при разделении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по атрибуту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</m:oMath>
                </a14:m>
                <a:endParaRPr lang="ru-RU" sz="2000" dirty="0"/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ru-RU" sz="2000" dirty="0"/>
                  <a:t>Выбрать признак для ветвления: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ru-RU" sz="2000" dirty="0"/>
                  <a:t>Вызвать алгоритм </a:t>
                </a:r>
                <a:r>
                  <a:rPr lang="en-US" sz="2000" dirty="0"/>
                  <a:t>ID3 </a:t>
                </a:r>
                <a:r>
                  <a:rPr lang="ru-RU" sz="2000" dirty="0"/>
                  <a:t>рекурсивно для каждой выборки </a:t>
                </a:r>
                <a:r>
                  <a:rPr lang="en-US" sz="2000" dirty="0"/>
                  <a:t>t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F8377C-1406-4549-BBAD-39D7F36DE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26030"/>
                <a:ext cx="7886700" cy="4351338"/>
              </a:xfrm>
              <a:blipFill>
                <a:blip r:embed="rId2"/>
                <a:stretch>
                  <a:fillRect l="-804" t="-10174"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53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1AA73-13AD-314B-BEE1-38ED5DD7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515350" cy="888206"/>
          </a:xfrm>
        </p:spPr>
        <p:txBody>
          <a:bodyPr/>
          <a:lstStyle/>
          <a:p>
            <a:r>
              <a:rPr lang="ru-RU" dirty="0"/>
              <a:t>Интеллектуальный анализ текстов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42E5F-DAB9-B64C-8E89-C6F51379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3" y="783774"/>
            <a:ext cx="745266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Распознавание хозяйственных операций. Алгоритм:</a:t>
            </a:r>
          </a:p>
          <a:p>
            <a:r>
              <a:rPr lang="ru-RU" dirty="0" err="1"/>
              <a:t>Стемминг</a:t>
            </a:r>
            <a:r>
              <a:rPr lang="ru-RU" dirty="0"/>
              <a:t> текста</a:t>
            </a:r>
          </a:p>
          <a:p>
            <a:r>
              <a:rPr lang="ru-RU" dirty="0"/>
              <a:t>Составление вектора признаков</a:t>
            </a:r>
          </a:p>
          <a:p>
            <a:r>
              <a:rPr lang="ru-RU" dirty="0"/>
              <a:t>Машинное обучение….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D1749-1EA4-5846-B6D0-B5774F22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3E5295-A8B2-514D-ABBF-BB80C7DEDB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051" y="3152566"/>
            <a:ext cx="5208538" cy="35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10F3C-9808-4641-BCC5-F154E73C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ближайших соседей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F8FE52-7351-FD45-AD9C-D15C5E99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16" y="1446836"/>
            <a:ext cx="3345394" cy="3021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C6A7B-C97F-F548-8C8F-E132D7EE59E3}"/>
              </a:ext>
            </a:extLst>
          </p:cNvPr>
          <p:cNvSpPr txBox="1"/>
          <p:nvPr/>
        </p:nvSpPr>
        <p:spPr>
          <a:xfrm>
            <a:off x="740780" y="4734046"/>
            <a:ext cx="6065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Правило классификации: объект принадлежит тому же классу что и его </a:t>
            </a:r>
            <a:r>
              <a:rPr lang="en-US" dirty="0"/>
              <a:t>k-</a:t>
            </a:r>
            <a:r>
              <a:rPr lang="ru-RU" dirty="0"/>
              <a:t>ближайший соседей.</a:t>
            </a:r>
          </a:p>
          <a:p>
            <a:r>
              <a:rPr lang="ru-RU" dirty="0"/>
              <a:t>Близость – определяется в пространстве признаков.</a:t>
            </a:r>
          </a:p>
          <a:p>
            <a:r>
              <a:rPr lang="ru-RU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нормализация признаков,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метрики,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</a:t>
            </a:r>
            <a:r>
              <a:rPr lang="en-US" dirty="0"/>
              <a:t>k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22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CAF-59AD-E64A-A724-02DE14F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Обучение с учителем </a:t>
            </a:r>
            <a:r>
              <a:rPr lang="en-US" sz="3600" dirty="0"/>
              <a:t>(supervised) vs</a:t>
            </a:r>
            <a:r>
              <a:rPr lang="ru-RU" sz="3600" dirty="0"/>
              <a:t>. Обучение без учителя</a:t>
            </a:r>
            <a:r>
              <a:rPr lang="en-US" sz="3600" dirty="0"/>
              <a:t> (unsupervised)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520E27-CD1F-0D46-8FFC-6F397F50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3274"/>
            <a:ext cx="7886700" cy="3190220"/>
          </a:xfrm>
        </p:spPr>
      </p:pic>
    </p:spTree>
    <p:extLst>
      <p:ext uri="{BB962C8B-B14F-4D97-AF65-F5344CB8AC3E}">
        <p14:creationId xmlns:p14="http://schemas.microsoft.com/office/powerpoint/2010/main" val="12919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42DB7-C552-9242-A848-FA1323FA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k-</a:t>
            </a:r>
            <a:r>
              <a:rPr lang="ru-RU" dirty="0"/>
              <a:t>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238FB3-5C4A-9341-8F40-636F8A962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Задача: разбить выборку на кластеры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238FB3-5C4A-9341-8F40-636F8A962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22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46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D2BA-4CAF-034F-AE9A-0144C26C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k-</a:t>
            </a:r>
            <a:r>
              <a:rPr lang="ru-RU" dirty="0"/>
              <a:t>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07393C-4F95-C143-B3B6-0B3B9E24A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выбираются случайно.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ним ближе всего.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перевычисляется.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существенно изменились, то возврат к шагу 2.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07393C-4F95-C143-B3B6-0B3B9E24A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924" r="-2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77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865B2-A1CA-0841-97DD-B56D0F55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208"/>
            <a:ext cx="7886700" cy="711320"/>
          </a:xfrm>
        </p:spPr>
        <p:txBody>
          <a:bodyPr/>
          <a:lstStyle/>
          <a:p>
            <a:r>
              <a:rPr lang="ru-RU" dirty="0"/>
              <a:t>Где и как учиться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0F0122-DA6C-794E-A0F8-DF166D40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1696"/>
            <a:ext cx="8237558" cy="5651096"/>
          </a:xfrm>
        </p:spPr>
        <p:txBody>
          <a:bodyPr/>
          <a:lstStyle/>
          <a:p>
            <a:r>
              <a:rPr lang="en-US" dirty="0" err="1"/>
              <a:t>kaggle.com</a:t>
            </a:r>
            <a:endParaRPr lang="ru-RU" dirty="0"/>
          </a:p>
          <a:p>
            <a:r>
              <a:rPr lang="ru-RU" dirty="0"/>
              <a:t>Машинное обучение (курс лекций, К.В.</a:t>
            </a:r>
            <a:r>
              <a:rPr lang="en-US" dirty="0"/>
              <a:t> </a:t>
            </a:r>
            <a:r>
              <a:rPr lang="ru-RU" dirty="0"/>
              <a:t>Воронцов)</a:t>
            </a:r>
          </a:p>
          <a:p>
            <a:r>
              <a:rPr lang="ru-RU" dirty="0"/>
              <a:t>Курсы Дьяконова А.Г. </a:t>
            </a:r>
            <a:r>
              <a:rPr lang="en" dirty="0"/>
              <a:t>https://</a:t>
            </a:r>
            <a:r>
              <a:rPr lang="en" dirty="0" err="1"/>
              <a:t>dyakonov.org</a:t>
            </a:r>
            <a:r>
              <a:rPr lang="en" dirty="0"/>
              <a:t>/courses/</a:t>
            </a:r>
            <a:endParaRPr lang="ru-RU" dirty="0"/>
          </a:p>
          <a:p>
            <a:r>
              <a:rPr lang="ru-RU" dirty="0" err="1"/>
              <a:t>Грас</a:t>
            </a:r>
            <a:r>
              <a:rPr lang="ru-RU" dirty="0"/>
              <a:t> </a:t>
            </a:r>
            <a:r>
              <a:rPr lang="ru-RU" dirty="0" err="1"/>
              <a:t>Джоэл</a:t>
            </a:r>
            <a:r>
              <a:rPr lang="ru-RU" dirty="0"/>
              <a:t>. </a:t>
            </a:r>
            <a:r>
              <a:rPr lang="en" dirty="0"/>
              <a:t>Data Science. </a:t>
            </a:r>
            <a:r>
              <a:rPr lang="ru-RU" dirty="0"/>
              <a:t>Наука о данных с нуля</a:t>
            </a:r>
          </a:p>
          <a:p>
            <a:r>
              <a:rPr lang="en" dirty="0"/>
              <a:t>https://</a:t>
            </a:r>
            <a:r>
              <a:rPr lang="en" dirty="0" err="1"/>
              <a:t>scikit-learn.org</a:t>
            </a:r>
            <a:r>
              <a:rPr lang="en" dirty="0"/>
              <a:t>/stable/</a:t>
            </a:r>
          </a:p>
          <a:p>
            <a:r>
              <a:rPr lang="en" dirty="0"/>
              <a:t>https://</a:t>
            </a:r>
            <a:r>
              <a:rPr lang="en" dirty="0" err="1"/>
              <a:t>pytorch.org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keras.io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www.tensorflow.org</a:t>
            </a:r>
            <a:endParaRPr lang="en" dirty="0"/>
          </a:p>
          <a:p>
            <a:r>
              <a:rPr lang="ru-RU" dirty="0" err="1"/>
              <a:t>Саттон</a:t>
            </a:r>
            <a:r>
              <a:rPr lang="ru-RU" dirty="0"/>
              <a:t> Ричард С., </a:t>
            </a:r>
            <a:r>
              <a:rPr lang="ru-RU" dirty="0" err="1"/>
              <a:t>Барто</a:t>
            </a:r>
            <a:r>
              <a:rPr lang="ru-RU" dirty="0"/>
              <a:t> Эндрю Г. Обучение с подкреплением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323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" sz="2400" dirty="0"/>
              <a:t>https://</a:t>
            </a:r>
            <a:r>
              <a:rPr lang="en" sz="2400" dirty="0" err="1"/>
              <a:t>gym.openai.com</a:t>
            </a:r>
            <a:endParaRPr lang="en" sz="2400" dirty="0"/>
          </a:p>
          <a:p>
            <a:r>
              <a:rPr lang="en" sz="2400" dirty="0"/>
              <a:t>https://</a:t>
            </a:r>
            <a:r>
              <a:rPr lang="en" sz="2400" dirty="0" err="1"/>
              <a:t>ray.io</a:t>
            </a: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/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31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17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Прогнозирование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F7B15-984F-EE49-AA10-0BC61389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294"/>
          </a:xfrm>
        </p:spPr>
        <p:txBody>
          <a:bodyPr/>
          <a:lstStyle/>
          <a:p>
            <a:r>
              <a:rPr lang="ru-RU" dirty="0"/>
              <a:t>Некоторые области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3AED9-768E-B043-89A6-317FBDB24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2714"/>
            <a:ext cx="7886700" cy="5238115"/>
          </a:xfrm>
        </p:spPr>
        <p:txBody>
          <a:bodyPr numCol="2">
            <a:noAutofit/>
          </a:bodyPr>
          <a:lstStyle/>
          <a:p>
            <a:r>
              <a:rPr lang="ru-RU" dirty="0"/>
              <a:t>Распознавание речи</a:t>
            </a:r>
          </a:p>
          <a:p>
            <a:r>
              <a:rPr lang="ru-RU" dirty="0"/>
              <a:t>Распознавание жестов</a:t>
            </a:r>
          </a:p>
          <a:p>
            <a:r>
              <a:rPr lang="ru-RU" dirty="0"/>
              <a:t>Распознавание образов</a:t>
            </a:r>
          </a:p>
          <a:p>
            <a:r>
              <a:rPr lang="ru-RU" dirty="0"/>
              <a:t>Анализ тональности текстов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Обнаружение мошенничества</a:t>
            </a:r>
          </a:p>
          <a:p>
            <a:r>
              <a:rPr lang="ru-RU" dirty="0"/>
              <a:t>Обнаружение спама</a:t>
            </a:r>
          </a:p>
          <a:p>
            <a:r>
              <a:rPr lang="ru-RU" dirty="0"/>
              <a:t>Категоризация документов</a:t>
            </a:r>
          </a:p>
          <a:p>
            <a:r>
              <a:rPr lang="ru-RU" dirty="0"/>
              <a:t>Биржевой технический анализ</a:t>
            </a:r>
          </a:p>
          <a:p>
            <a:r>
              <a:rPr lang="ru-RU" dirty="0"/>
              <a:t>Финансовый надзор</a:t>
            </a:r>
          </a:p>
          <a:p>
            <a:r>
              <a:rPr lang="ru-RU" dirty="0"/>
              <a:t>Кредитный </a:t>
            </a:r>
            <a:r>
              <a:rPr lang="ru-RU" dirty="0" err="1"/>
              <a:t>скоринг</a:t>
            </a:r>
            <a:endParaRPr lang="ru-RU" dirty="0"/>
          </a:p>
          <a:p>
            <a:r>
              <a:rPr lang="ru-RU" dirty="0"/>
              <a:t>Прогнозирование прихода/ухода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648419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3812</Words>
  <Application>Microsoft Macintosh PowerPoint</Application>
  <PresentationFormat>Экран (4:3)</PresentationFormat>
  <Paragraphs>724</Paragraphs>
  <Slides>115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115</vt:i4>
      </vt:variant>
    </vt:vector>
  </HeadingPairs>
  <TitlesOfParts>
    <vt:vector size="124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Методы машинного обучения и понижения размерности в задачах проектирования сложных технических систем </vt:lpstr>
      <vt:lpstr>Машинное обучение. Определение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Задачи машинного обучения</vt:lpstr>
      <vt:lpstr>Некоторые области применения</vt:lpstr>
      <vt:lpstr>Аналитика больших данных в авиации</vt:lpstr>
      <vt:lpstr>Пример больших данных</vt:lpstr>
      <vt:lpstr>Обучение по прецедентам</vt:lpstr>
      <vt:lpstr>Пример задачи</vt:lpstr>
      <vt:lpstr>Подготовка к решению в scikit-learn</vt:lpstr>
      <vt:lpstr>Решение в scikit-learn</vt:lpstr>
      <vt:lpstr>Линейная регрессия</vt:lpstr>
      <vt:lpstr>Переобучение</vt:lpstr>
      <vt:lpstr>Теорема Байеса для классификации</vt:lpstr>
      <vt:lpstr>Дерево решений и алгоритм ID3</vt:lpstr>
      <vt:lpstr>Алгоритм ID3</vt:lpstr>
      <vt:lpstr>Интеллектуальный анализ текстов </vt:lpstr>
      <vt:lpstr>Метод ближайших соседей</vt:lpstr>
      <vt:lpstr>Обучение с учителем (supervised) vs. Обучение без учителя (unsupervised)</vt:lpstr>
      <vt:lpstr>Метод k-средних</vt:lpstr>
      <vt:lpstr>Алгоритм k-средних</vt:lpstr>
      <vt:lpstr>Где и как учиться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228</cp:revision>
  <cp:lastPrinted>2020-11-28T07:02:07Z</cp:lastPrinted>
  <dcterms:created xsi:type="dcterms:W3CDTF">2016-10-02T08:06:42Z</dcterms:created>
  <dcterms:modified xsi:type="dcterms:W3CDTF">2022-02-15T08:50:13Z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